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Hyperbolic Mortgage</a:t>
            </a:r>
          </a:p>
          <a:p>
            <a:r>
              <a:t>2025 Strategic Investment Priorities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Confidential Executive Communication — Internal Use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Executive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purpose of this briefing is to align the leadership team on our 2025 strategic initiatives,</a:t>
            </a:r>
          </a:p>
          <a:p>
            <a:r>
              <a:t>confirm resourcing assumptions, and reinforce shared ownership of enterprise outcomes.</a:t>
            </a:r>
          </a:p>
          <a:p/>
          <a:p>
            <a:r>
              <a:t>These investments directly support our objectives around operational efficiency, borrower trust,</a:t>
            </a:r>
          </a:p>
          <a:p>
            <a:r>
              <a:t>and long-term portfolio performance.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AI-Driven Income &amp; Asset Verification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Executive Rationale:</a:t>
            </a:r>
          </a:p>
          <a:p>
            <a:r>
              <a:t>- Reduces underwriting cycle time</a:t>
            </a:r>
          </a:p>
          <a:p>
            <a:r>
              <a:t>- Lowers operational cost</a:t>
            </a:r>
          </a:p>
          <a:p>
            <a:r>
              <a:t>- Strengthens fraud and compliance posture</a:t>
            </a:r>
          </a:p>
          <a:p/>
          <a:p>
            <a:r>
              <a:t>Leadership Decision Required:</a:t>
            </a:r>
          </a:p>
          <a:p>
            <a:r>
              <a:t>- Confirm investment level and cross-functional support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Intelligent Loan Pipeline Orchestration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Executive Rationale:</a:t>
            </a:r>
          </a:p>
          <a:p>
            <a:r>
              <a:t>- Eliminates operational bottlenecks</a:t>
            </a:r>
          </a:p>
          <a:p>
            <a:r>
              <a:t>- Improves throughput and workflow predictability</a:t>
            </a:r>
          </a:p>
          <a:p/>
          <a:p>
            <a:r>
              <a:t>Leadership Decision Required:</a:t>
            </a:r>
          </a:p>
          <a:p>
            <a:r>
              <a:t>- Approve LOS integration approach and operational ownership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Real-Time Mortgage Rate Personalization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Executive Rationale:</a:t>
            </a:r>
          </a:p>
          <a:p>
            <a:r>
              <a:t>- Enhances competitive positioning</a:t>
            </a:r>
          </a:p>
          <a:p>
            <a:r>
              <a:t>- Improves lock-in rates through personalized pricing</a:t>
            </a:r>
          </a:p>
          <a:p/>
          <a:p>
            <a:r>
              <a:t>Leadership Decision Required:</a:t>
            </a:r>
          </a:p>
          <a:p>
            <a:r>
              <a:t>- Align pricing governance and model oversight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Fraud &amp; Anomaly Detection Modernization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Executive Rationale:</a:t>
            </a:r>
          </a:p>
          <a:p>
            <a:r>
              <a:t>- Rising synthetic ID and income fraud risk</a:t>
            </a:r>
          </a:p>
          <a:p>
            <a:r>
              <a:t>- Enables early-stage detection and mitigation</a:t>
            </a:r>
          </a:p>
          <a:p/>
          <a:p>
            <a:r>
              <a:t>Leadership Decision Required:</a:t>
            </a:r>
          </a:p>
          <a:p>
            <a:r>
              <a:t>- Validate scope for Risk and Compliance involvement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Borrower Retention &amp; Portfolio Intelligence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Executive Rationale:</a:t>
            </a:r>
          </a:p>
          <a:p>
            <a:r>
              <a:t>- Supports board-level retention targets</a:t>
            </a:r>
          </a:p>
          <a:p>
            <a:r>
              <a:t>- Drives proactive engagement and portfolio stability</a:t>
            </a:r>
          </a:p>
          <a:p/>
          <a:p>
            <a:r>
              <a:t>Leadership Decision Required:</a:t>
            </a:r>
          </a:p>
          <a:p>
            <a:r>
              <a:t>- Approve formation of cross-functional retention pod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Closing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These initiatives represent core enterprise investments aligned to our strategic objectives.</a:t>
            </a:r>
          </a:p>
          <a:p>
            <a:r>
              <a:t>To proceed, we need leadership alignment on prioritization, resourcing, and sequencing.</a:t>
            </a:r>
          </a:p>
          <a:p/>
          <a:p>
            <a:r>
              <a:t>Confidential — Internal Use Only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